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6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445"/>
    <a:srgbClr val="555655"/>
    <a:srgbClr val="444543"/>
    <a:srgbClr val="0B6192"/>
    <a:srgbClr val="4DB9C7"/>
    <a:srgbClr val="4EC3E0"/>
    <a:srgbClr val="3C2B4B"/>
    <a:srgbClr val="99CCFF"/>
    <a:srgbClr val="434544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84382" autoAdjust="0"/>
  </p:normalViewPr>
  <p:slideViewPr>
    <p:cSldViewPr snapToGrid="0">
      <p:cViewPr varScale="1">
        <p:scale>
          <a:sx n="75" d="100"/>
          <a:sy n="75" d="100"/>
        </p:scale>
        <p:origin x="19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B56DCF6-0B53-44AE-BA3C-C956A88F26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20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6FBC6C1-5A18-478C-A62A-817C83F33E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688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C6C1-5A18-478C-A62A-817C83F33EC7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83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7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6236"/>
            <a:ext cx="1446950" cy="1005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09593"/>
            <a:ext cx="704850" cy="561428"/>
          </a:xfrm>
          <a:prstGeom prst="rect">
            <a:avLst/>
          </a:prstGeom>
          <a:ln w="12700">
            <a:noFill/>
          </a:ln>
        </p:spPr>
      </p:pic>
      <p:pic>
        <p:nvPicPr>
          <p:cNvPr id="15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82" y="1628800"/>
            <a:ext cx="6873354" cy="1728190"/>
          </a:xfrm>
          <a:prstGeom prst="rect">
            <a:avLst/>
          </a:prstGeom>
        </p:spPr>
      </p:pic>
      <p:grpSp>
        <p:nvGrpSpPr>
          <p:cNvPr id="16" name="Groupe 11"/>
          <p:cNvGrpSpPr/>
          <p:nvPr userDrawn="1"/>
        </p:nvGrpSpPr>
        <p:grpSpPr>
          <a:xfrm>
            <a:off x="840123" y="3429000"/>
            <a:ext cx="7463754" cy="1905000"/>
            <a:chOff x="866164" y="5661248"/>
            <a:chExt cx="7463754" cy="1905000"/>
          </a:xfrm>
        </p:grpSpPr>
        <p:pic>
          <p:nvPicPr>
            <p:cNvPr id="17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082" y="5661248"/>
              <a:ext cx="1905000" cy="1905000"/>
            </a:xfrm>
            <a:prstGeom prst="rect">
              <a:avLst/>
            </a:prstGeom>
          </p:spPr>
        </p:pic>
        <p:pic>
          <p:nvPicPr>
            <p:cNvPr id="18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661248"/>
              <a:ext cx="1905000" cy="1905000"/>
            </a:xfrm>
            <a:prstGeom prst="rect">
              <a:avLst/>
            </a:prstGeom>
          </p:spPr>
        </p:pic>
        <p:pic>
          <p:nvPicPr>
            <p:cNvPr id="28" name="Imag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918" y="5661248"/>
              <a:ext cx="1905000" cy="1905000"/>
            </a:xfrm>
            <a:prstGeom prst="rect">
              <a:avLst/>
            </a:prstGeom>
          </p:spPr>
        </p:pic>
        <p:pic>
          <p:nvPicPr>
            <p:cNvPr id="29" name="Imag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64" y="5661248"/>
              <a:ext cx="1905000" cy="190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0" y="1290134"/>
            <a:ext cx="36367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2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339850"/>
            <a:ext cx="7924801" cy="936625"/>
          </a:xfrm>
          <a:prstGeom prst="rect">
            <a:avLst/>
          </a:prstGeom>
        </p:spPr>
        <p:txBody>
          <a:bodyPr/>
          <a:lstStyle>
            <a:lvl1pPr marL="0" algn="l">
              <a:defRPr sz="2400" b="1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n-GB" dirty="0" smtClean="0"/>
              <a:t> to </a:t>
            </a:r>
            <a:r>
              <a:rPr lang="en-GB" noProof="0" dirty="0" smtClean="0"/>
              <a:t>edit</a:t>
            </a:r>
            <a:r>
              <a:rPr lang="en-GB" dirty="0" smtClean="0"/>
              <a:t>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75"/>
            <a:ext cx="7950200" cy="3529013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22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20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8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6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</a:t>
            </a:r>
            <a:r>
              <a:rPr lang="en-GB" noProof="0" dirty="0" smtClean="0"/>
              <a:t>to</a:t>
            </a:r>
            <a:r>
              <a:rPr lang="en-GB" dirty="0" smtClean="0"/>
              <a:t> edit Master text styles</a:t>
            </a:r>
          </a:p>
          <a:p>
            <a:pPr lvl="1"/>
            <a:r>
              <a:rPr lang="en-GB" dirty="0" smtClean="0"/>
              <a:t>2nd level</a:t>
            </a:r>
          </a:p>
          <a:p>
            <a:pPr lvl="2"/>
            <a:r>
              <a:rPr lang="en-GB" dirty="0" smtClean="0"/>
              <a:t>3rd level</a:t>
            </a:r>
          </a:p>
          <a:p>
            <a:pPr lvl="3"/>
            <a:r>
              <a:rPr lang="en-GB" dirty="0" smtClean="0"/>
              <a:t>4th level</a:t>
            </a:r>
          </a:p>
          <a:p>
            <a:pPr lvl="4"/>
            <a:r>
              <a:rPr lang="en-GB" dirty="0" smtClean="0"/>
              <a:t>5th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41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8667"/>
            <a:ext cx="3818467" cy="4529666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18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18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6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2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2nd level</a:t>
            </a:r>
          </a:p>
          <a:p>
            <a:pPr lvl="2"/>
            <a:r>
              <a:rPr lang="en-GB" noProof="0" dirty="0" smtClean="0"/>
              <a:t>3rd level</a:t>
            </a:r>
          </a:p>
          <a:p>
            <a:pPr lvl="3"/>
            <a:r>
              <a:rPr lang="en-GB" noProof="0" dirty="0" smtClean="0"/>
              <a:t>4th level</a:t>
            </a:r>
          </a:p>
          <a:p>
            <a:pPr lvl="4"/>
            <a:r>
              <a:rPr lang="en-GB" noProof="0" dirty="0" smtClean="0"/>
              <a:t>5th level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90534" y="1608667"/>
            <a:ext cx="3818467" cy="4529666"/>
          </a:xfrm>
          <a:prstGeom prst="rect">
            <a:avLst/>
          </a:prstGeom>
        </p:spPr>
        <p:txBody>
          <a:bodyPr/>
          <a:lstStyle>
            <a:lvl1pPr marL="271463" indent="-271463">
              <a:buClr>
                <a:srgbClr val="434544"/>
              </a:buClr>
              <a:defRPr sz="1800" i="0">
                <a:solidFill>
                  <a:srgbClr val="434544"/>
                </a:solidFill>
                <a:latin typeface="+mj-lt"/>
              </a:defRPr>
            </a:lvl1pPr>
            <a:lvl2pPr marL="539750" indent="-285750">
              <a:buClr>
                <a:srgbClr val="434544"/>
              </a:buClr>
              <a:defRPr sz="1600" b="0">
                <a:solidFill>
                  <a:srgbClr val="434544"/>
                </a:solidFill>
                <a:latin typeface="+mj-lt"/>
              </a:defRPr>
            </a:lvl2pPr>
            <a:lvl3pPr marL="717550" indent="-176213">
              <a:buFont typeface="Arial" panose="020B0604020202020204" pitchFamily="34" charset="0"/>
              <a:buChar char="•"/>
              <a:defRPr sz="1400">
                <a:solidFill>
                  <a:srgbClr val="434544"/>
                </a:solidFill>
                <a:latin typeface="+mj-lt"/>
              </a:defRPr>
            </a:lvl3pPr>
            <a:lvl4pPr marL="8969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200">
                <a:solidFill>
                  <a:srgbClr val="4345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74738" indent="-177800">
              <a:buClr>
                <a:srgbClr val="434544"/>
              </a:buClr>
              <a:buFont typeface="Arial" panose="020B0604020202020204" pitchFamily="34" charset="0"/>
              <a:buChar char="•"/>
              <a:defRPr sz="1100">
                <a:solidFill>
                  <a:srgbClr val="434544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2nd level</a:t>
            </a:r>
          </a:p>
          <a:p>
            <a:pPr lvl="2"/>
            <a:r>
              <a:rPr lang="en-GB" noProof="0" dirty="0" smtClean="0"/>
              <a:t>3rd level</a:t>
            </a:r>
          </a:p>
          <a:p>
            <a:pPr lvl="3"/>
            <a:r>
              <a:rPr lang="en-GB" noProof="0" dirty="0" smtClean="0"/>
              <a:t>4th level</a:t>
            </a:r>
          </a:p>
          <a:p>
            <a:pPr lvl="4"/>
            <a:r>
              <a:rPr lang="en-GB" noProof="0" dirty="0" smtClean="0"/>
              <a:t>5th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58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7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6236"/>
            <a:ext cx="1446950" cy="1005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18060"/>
            <a:ext cx="704850" cy="561428"/>
          </a:xfrm>
          <a:prstGeom prst="rect">
            <a:avLst/>
          </a:prstGeom>
        </p:spPr>
      </p:pic>
      <p:pic>
        <p:nvPicPr>
          <p:cNvPr id="14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4" y="1628800"/>
            <a:ext cx="6061250" cy="1524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32746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noProof="0" smtClean="0">
                <a:solidFill>
                  <a:srgbClr val="444543"/>
                </a:solidFill>
              </a:rPr>
              <a:t>THANK YOU</a:t>
            </a:r>
            <a:br>
              <a:rPr lang="en-GB" sz="3200" b="1" noProof="0" smtClean="0">
                <a:solidFill>
                  <a:srgbClr val="444543"/>
                </a:solidFill>
              </a:rPr>
            </a:br>
            <a:r>
              <a:rPr lang="en-GB" sz="3200" b="1" noProof="0" smtClean="0">
                <a:solidFill>
                  <a:srgbClr val="444543"/>
                </a:solidFill>
              </a:rPr>
              <a:t>FOR YOUR ATTENTION</a:t>
            </a:r>
            <a:endParaRPr lang="en-GB" sz="3200" b="1" noProof="0">
              <a:solidFill>
                <a:srgbClr val="44454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19" y="5893228"/>
            <a:ext cx="325103" cy="32510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770159" y="5929229"/>
            <a:ext cx="1344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444543"/>
                </a:solidFill>
              </a:rPr>
              <a:t>EASME on Twitter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40023" y="5929230"/>
            <a:ext cx="386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444543"/>
                </a:solidFill>
              </a:rPr>
              <a:t>@</a:t>
            </a:r>
            <a:r>
              <a:rPr lang="en-GB" sz="1000" dirty="0">
                <a:solidFill>
                  <a:srgbClr val="444543"/>
                </a:solidFill>
              </a:rPr>
              <a:t>H2020EE • @</a:t>
            </a:r>
            <a:r>
              <a:rPr lang="en-GB" sz="1000" dirty="0" smtClean="0">
                <a:solidFill>
                  <a:srgbClr val="444543"/>
                </a:solidFill>
              </a:rPr>
              <a:t>H2020SME • </a:t>
            </a:r>
            <a:r>
              <a:rPr lang="en-GB" sz="1000" dirty="0">
                <a:solidFill>
                  <a:srgbClr val="444543"/>
                </a:solidFill>
              </a:rPr>
              <a:t>@</a:t>
            </a:r>
            <a:r>
              <a:rPr lang="en-GB" sz="1000" dirty="0" smtClean="0">
                <a:solidFill>
                  <a:srgbClr val="444543"/>
                </a:solidFill>
              </a:rPr>
              <a:t>EEN_EU • @EU_ECOINNO</a:t>
            </a:r>
            <a:endParaRPr lang="en-GB" sz="1000" dirty="0">
              <a:solidFill>
                <a:srgbClr val="444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"/>
            <a:ext cx="9144000" cy="982800"/>
          </a:xfrm>
          <a:prstGeom prst="rect">
            <a:avLst/>
          </a:prstGeom>
          <a:solidFill>
            <a:srgbClr val="0B619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06" y="267284"/>
            <a:ext cx="1446950" cy="1005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5" y="6309593"/>
            <a:ext cx="704850" cy="561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pantou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kuments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87041"/>
            <a:ext cx="486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44543"/>
                </a:solidFill>
              </a:rPr>
              <a:t>European Commission Policies and Initiatives on Accessible Tourism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" y="5604154"/>
            <a:ext cx="486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444543"/>
                </a:solidFill>
              </a:rPr>
              <a:t>Final Conference of project </a:t>
            </a:r>
          </a:p>
          <a:p>
            <a:pPr algn="ctr"/>
            <a:r>
              <a:rPr lang="en-GB" sz="1600" b="1" dirty="0" smtClean="0">
                <a:solidFill>
                  <a:srgbClr val="444543"/>
                </a:solidFill>
              </a:rPr>
              <a:t>visits4u</a:t>
            </a:r>
          </a:p>
          <a:p>
            <a:pPr algn="ctr"/>
            <a:r>
              <a:rPr lang="en-GB" sz="1600" dirty="0" smtClean="0">
                <a:solidFill>
                  <a:srgbClr val="444543"/>
                </a:solidFill>
              </a:rPr>
              <a:t>Riga, 7 December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3883038"/>
            <a:ext cx="4868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444543"/>
                </a:solidFill>
              </a:rPr>
              <a:t>Antonis </a:t>
            </a:r>
            <a:r>
              <a:rPr lang="en-GB" sz="1600" dirty="0" err="1">
                <a:solidFill>
                  <a:srgbClr val="444543"/>
                </a:solidFill>
              </a:rPr>
              <a:t>Christopoulos</a:t>
            </a:r>
            <a:endParaRPr lang="en-GB" sz="1600" dirty="0">
              <a:solidFill>
                <a:srgbClr val="444543"/>
              </a:solidFill>
            </a:endParaRPr>
          </a:p>
          <a:p>
            <a:pPr algn="ctr"/>
            <a:r>
              <a:rPr lang="en-GB" sz="1600" dirty="0">
                <a:solidFill>
                  <a:srgbClr val="444543"/>
                </a:solidFill>
              </a:rPr>
              <a:t>Project Advisor </a:t>
            </a:r>
          </a:p>
          <a:p>
            <a:pPr algn="ctr"/>
            <a:endParaRPr lang="en-GB" sz="1600" dirty="0" smtClean="0">
              <a:solidFill>
                <a:srgbClr val="444543"/>
              </a:solidFill>
            </a:endParaRPr>
          </a:p>
          <a:p>
            <a:pPr algn="ctr"/>
            <a:r>
              <a:rPr lang="en-GB" sz="1600" dirty="0" smtClean="0">
                <a:solidFill>
                  <a:srgbClr val="444543"/>
                </a:solidFill>
              </a:rPr>
              <a:t>Sector A1.5 </a:t>
            </a:r>
            <a:r>
              <a:rPr lang="en-GB" sz="1600" dirty="0">
                <a:solidFill>
                  <a:srgbClr val="444543"/>
                </a:solidFill>
              </a:rPr>
              <a:t>– Competitiveness</a:t>
            </a:r>
            <a:br>
              <a:rPr lang="en-GB" sz="1600" dirty="0">
                <a:solidFill>
                  <a:srgbClr val="444543"/>
                </a:solidFill>
              </a:rPr>
            </a:br>
            <a:r>
              <a:rPr lang="en-GB" sz="1600" dirty="0" smtClean="0">
                <a:solidFill>
                  <a:srgbClr val="444543"/>
                </a:solidFill>
              </a:rPr>
              <a:t>Antonis.Christopoulos@ec.europa.eu</a:t>
            </a:r>
            <a:endParaRPr lang="en-GB" sz="1600" dirty="0">
              <a:solidFill>
                <a:srgbClr val="444543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984248"/>
            <a:ext cx="4280295" cy="5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9" y="1271757"/>
            <a:ext cx="7924801" cy="936625"/>
          </a:xfrm>
        </p:spPr>
        <p:txBody>
          <a:bodyPr/>
          <a:lstStyle/>
          <a:p>
            <a:pPr algn="ctr"/>
            <a:r>
              <a:rPr lang="fr-BE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European Commission initiatives </a:t>
            </a:r>
            <a:r>
              <a:rPr lang="fr-BE" altLang="en-US" sz="2800" dirty="0" err="1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related</a:t>
            </a:r>
            <a:r>
              <a:rPr lang="fr-BE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 to accessible </a:t>
            </a:r>
            <a:r>
              <a:rPr lang="fr-BE" altLang="en-US" sz="2800" dirty="0" err="1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tourism</a:t>
            </a:r>
            <a:r>
              <a:rPr lang="fr-BE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                      </a:t>
            </a:r>
            <a:r>
              <a:rPr lang="fr-BE" altLang="en-US" sz="20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2/3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0" y="2492375"/>
            <a:ext cx="4893013" cy="3760786"/>
          </a:xfrm>
        </p:spPr>
        <p:txBody>
          <a:bodyPr/>
          <a:lstStyle/>
          <a:p>
            <a:pPr marL="342900" lvl="0" indent="-342900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BE" altLang="en-US" sz="2000" dirty="0">
                <a:solidFill>
                  <a:srgbClr val="0F5494"/>
                </a:solidFill>
              </a:rPr>
              <a:t>Calls for </a:t>
            </a:r>
            <a:r>
              <a:rPr lang="fr-BE" altLang="en-US" sz="2000" dirty="0" err="1">
                <a:solidFill>
                  <a:srgbClr val="0F5494"/>
                </a:solidFill>
              </a:rPr>
              <a:t>proposals</a:t>
            </a:r>
            <a:r>
              <a:rPr lang="fr-BE" altLang="en-US" sz="2000" dirty="0">
                <a:solidFill>
                  <a:srgbClr val="0F5494"/>
                </a:solidFill>
              </a:rPr>
              <a:t> for </a:t>
            </a:r>
            <a:r>
              <a:rPr lang="fr-BE" altLang="en-US" sz="2000" dirty="0" err="1">
                <a:solidFill>
                  <a:srgbClr val="0F5494"/>
                </a:solidFill>
              </a:rPr>
              <a:t>co-funding</a:t>
            </a:r>
            <a:r>
              <a:rPr lang="fr-BE" altLang="en-US" sz="2000" dirty="0">
                <a:solidFill>
                  <a:srgbClr val="0F5494"/>
                </a:solidFill>
              </a:rPr>
              <a:t> </a:t>
            </a:r>
            <a:r>
              <a:rPr lang="fr-BE" altLang="en-US" sz="2000" b="1" dirty="0" err="1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fr-BE" altLang="en-US" sz="2000" b="1" dirty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BE" altLang="en-US" dirty="0">
                <a:solidFill>
                  <a:srgbClr val="0F5494"/>
                </a:solidFill>
              </a:rPr>
              <a:t>accessible </a:t>
            </a:r>
            <a:r>
              <a:rPr lang="fr-BE" altLang="en-US" dirty="0" err="1">
                <a:solidFill>
                  <a:srgbClr val="0F5494"/>
                </a:solidFill>
              </a:rPr>
              <a:t>tourism</a:t>
            </a:r>
            <a:r>
              <a:rPr lang="fr-BE" altLang="en-US" dirty="0">
                <a:solidFill>
                  <a:srgbClr val="0F5494"/>
                </a:solidFill>
              </a:rPr>
              <a:t> </a:t>
            </a:r>
            <a:r>
              <a:rPr lang="fr-BE" altLang="en-US" dirty="0" err="1">
                <a:solidFill>
                  <a:srgbClr val="0F5494"/>
                </a:solidFill>
              </a:rPr>
              <a:t>itineraries</a:t>
            </a:r>
            <a:endParaRPr lang="fr-BE" altLang="en-US" dirty="0">
              <a:solidFill>
                <a:srgbClr val="0F5494"/>
              </a:solidFill>
            </a:endParaRPr>
          </a:p>
          <a:p>
            <a:pPr marL="742950" lvl="1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BE" altLang="en-US" dirty="0">
                <a:solidFill>
                  <a:srgbClr val="0F5494"/>
                </a:solidFill>
              </a:rPr>
              <a:t>accessible </a:t>
            </a:r>
            <a:r>
              <a:rPr lang="fr-BE" altLang="en-US" dirty="0" err="1">
                <a:solidFill>
                  <a:srgbClr val="0F5494"/>
                </a:solidFill>
              </a:rPr>
              <a:t>tourism</a:t>
            </a:r>
            <a:r>
              <a:rPr lang="fr-BE" altLang="en-US" dirty="0">
                <a:solidFill>
                  <a:srgbClr val="0F5494"/>
                </a:solidFill>
              </a:rPr>
              <a:t> management and </a:t>
            </a:r>
            <a:r>
              <a:rPr lang="fr-BE" altLang="en-US" dirty="0" err="1">
                <a:solidFill>
                  <a:srgbClr val="0F5494"/>
                </a:solidFill>
              </a:rPr>
              <a:t>enterpreneurship</a:t>
            </a:r>
            <a:r>
              <a:rPr lang="fr-BE" altLang="en-US" dirty="0">
                <a:solidFill>
                  <a:srgbClr val="0F5494"/>
                </a:solidFill>
              </a:rPr>
              <a:t> </a:t>
            </a:r>
          </a:p>
          <a:p>
            <a:pPr marL="742950" lvl="1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fr-BE" altLang="en-US" dirty="0">
                <a:solidFill>
                  <a:srgbClr val="0F5494"/>
                </a:solidFill>
              </a:rPr>
              <a:t>accessible </a:t>
            </a:r>
            <a:r>
              <a:rPr lang="fr-BE" altLang="en-US" dirty="0" err="1">
                <a:solidFill>
                  <a:srgbClr val="0F5494"/>
                </a:solidFill>
              </a:rPr>
              <a:t>tourism</a:t>
            </a:r>
            <a:r>
              <a:rPr lang="fr-BE" altLang="en-US" dirty="0">
                <a:solidFill>
                  <a:srgbClr val="0F5494"/>
                </a:solidFill>
              </a:rPr>
              <a:t> </a:t>
            </a:r>
            <a:r>
              <a:rPr lang="fr-BE" altLang="en-US" dirty="0" err="1">
                <a:solidFill>
                  <a:srgbClr val="0F5494"/>
                </a:solidFill>
              </a:rPr>
              <a:t>itineraries</a:t>
            </a:r>
            <a:r>
              <a:rPr lang="fr-BE" altLang="en-US" dirty="0">
                <a:solidFill>
                  <a:srgbClr val="0F5494"/>
                </a:solidFill>
              </a:rPr>
              <a:t> in </a:t>
            </a:r>
            <a:r>
              <a:rPr lang="fr-BE" altLang="en-US" dirty="0" err="1">
                <a:solidFill>
                  <a:srgbClr val="0F5494"/>
                </a:solidFill>
              </a:rPr>
              <a:t>outdoor</a:t>
            </a:r>
            <a:r>
              <a:rPr lang="fr-BE" altLang="en-US" dirty="0">
                <a:solidFill>
                  <a:srgbClr val="0F5494"/>
                </a:solidFill>
              </a:rPr>
              <a:t>, sport/nature-</a:t>
            </a:r>
            <a:r>
              <a:rPr lang="fr-BE" altLang="en-US" dirty="0" err="1">
                <a:solidFill>
                  <a:srgbClr val="0F5494"/>
                </a:solidFill>
              </a:rPr>
              <a:t>based</a:t>
            </a:r>
            <a:r>
              <a:rPr lang="fr-BE" altLang="en-US" dirty="0">
                <a:solidFill>
                  <a:srgbClr val="0F5494"/>
                </a:solidFill>
              </a:rPr>
              <a:t> and cultural </a:t>
            </a:r>
            <a:r>
              <a:rPr lang="fr-BE" altLang="en-US" dirty="0" err="1">
                <a:solidFill>
                  <a:srgbClr val="0F5494"/>
                </a:solidFill>
              </a:rPr>
              <a:t>activities</a:t>
            </a:r>
            <a:r>
              <a:rPr lang="fr-BE" altLang="en-US" dirty="0">
                <a:solidFill>
                  <a:srgbClr val="0F5494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9" name="Picture 4" descr="P:\Eden\EDEN\EDEN VI FINAL DOSSIERS\NETHERLANDS\national park of Drenthe\fietsen met hond in mand echtpaar fiets4daagse M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48" y="2636836"/>
            <a:ext cx="348297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2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sz="30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DG GROWTH initiatives </a:t>
            </a:r>
            <a:r>
              <a:rPr lang="fr-BE" altLang="en-US" sz="3000" dirty="0" err="1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related</a:t>
            </a:r>
            <a:r>
              <a:rPr lang="fr-BE" altLang="en-US" sz="30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 to accessible </a:t>
            </a:r>
            <a:r>
              <a:rPr lang="fr-BE" altLang="en-US" sz="3000" dirty="0" err="1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tourism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75"/>
            <a:ext cx="3981855" cy="3558229"/>
          </a:xfrm>
        </p:spPr>
        <p:txBody>
          <a:bodyPr/>
          <a:lstStyle/>
          <a:p>
            <a:pPr marL="342900" lvl="0" indent="-34290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F5494"/>
                </a:solidFill>
              </a:rPr>
              <a:t>European Excellence </a:t>
            </a:r>
            <a:r>
              <a:rPr lang="en-GB" altLang="en-US" sz="2000" b="1" dirty="0">
                <a:solidFill>
                  <a:srgbClr val="0F5494"/>
                </a:solidFill>
              </a:rPr>
              <a:t>Awards</a:t>
            </a:r>
            <a:r>
              <a:rPr lang="en-GB" altLang="en-US" sz="2000" dirty="0">
                <a:solidFill>
                  <a:srgbClr val="0F5494"/>
                </a:solidFill>
              </a:rPr>
              <a:t> for Accessible Tourism and Access City </a:t>
            </a:r>
            <a:r>
              <a:rPr lang="en-GB" altLang="en-US" sz="2000" b="1" dirty="0">
                <a:solidFill>
                  <a:srgbClr val="0F5494"/>
                </a:solidFill>
              </a:rPr>
              <a:t>Awards </a:t>
            </a:r>
          </a:p>
          <a:p>
            <a:pPr marL="342900" lvl="0" indent="-34290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PANTOU</a:t>
            </a:r>
            <a:r>
              <a:rPr lang="fr-BE" altLang="en-US" sz="2000" dirty="0">
                <a:solidFill>
                  <a:srgbClr val="0F5494"/>
                </a:solidFill>
              </a:rPr>
              <a:t>: </a:t>
            </a:r>
            <a:r>
              <a:rPr lang="fr-BE" altLang="en-US" sz="2000" dirty="0">
                <a:solidFill>
                  <a:srgbClr val="0F5494"/>
                </a:solidFill>
                <a:hlinkClick r:id="rId2"/>
              </a:rPr>
              <a:t>www.pantou.org</a:t>
            </a:r>
            <a:r>
              <a:rPr lang="fr-BE" altLang="en-US" sz="2000" dirty="0">
                <a:solidFill>
                  <a:srgbClr val="0F5494"/>
                </a:solidFill>
              </a:rPr>
              <a:t> </a:t>
            </a:r>
          </a:p>
          <a:p>
            <a:pPr marL="342900" lvl="0" indent="-34290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BE" altLang="en-US" sz="2000" dirty="0">
                <a:solidFill>
                  <a:srgbClr val="0F5494"/>
                </a:solidFill>
              </a:rPr>
              <a:t>EU </a:t>
            </a:r>
            <a:r>
              <a:rPr lang="fr-BE" altLang="en-US" sz="2000" dirty="0" err="1">
                <a:solidFill>
                  <a:srgbClr val="0F5494"/>
                </a:solidFill>
              </a:rPr>
              <a:t>Disability</a:t>
            </a:r>
            <a:r>
              <a:rPr lang="fr-BE" altLang="en-US" sz="2000" dirty="0">
                <a:solidFill>
                  <a:srgbClr val="0F5494"/>
                </a:solidFill>
              </a:rPr>
              <a:t> </a:t>
            </a:r>
            <a:r>
              <a:rPr lang="fr-BE" altLang="en-US" sz="2000" b="1" dirty="0" err="1">
                <a:solidFill>
                  <a:srgbClr val="0F5494"/>
                </a:solidFill>
              </a:rPr>
              <a:t>card</a:t>
            </a:r>
            <a:r>
              <a:rPr lang="fr-BE" altLang="en-US" sz="2000" b="1" dirty="0">
                <a:solidFill>
                  <a:srgbClr val="0F5494"/>
                </a:solidFill>
              </a:rPr>
              <a:t> </a:t>
            </a:r>
          </a:p>
          <a:p>
            <a:pPr marL="342900" lvl="0" indent="-34290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BE" altLang="en-US" sz="2000" dirty="0">
                <a:solidFill>
                  <a:srgbClr val="0F5494"/>
                </a:solidFill>
              </a:rPr>
              <a:t>European </a:t>
            </a:r>
            <a:r>
              <a:rPr lang="fr-BE" altLang="en-US" sz="2000" dirty="0" err="1">
                <a:solidFill>
                  <a:srgbClr val="0F5494"/>
                </a:solidFill>
              </a:rPr>
              <a:t>Accessibility</a:t>
            </a:r>
            <a:r>
              <a:rPr lang="fr-BE" altLang="en-US" sz="2000" dirty="0">
                <a:solidFill>
                  <a:srgbClr val="0F5494"/>
                </a:solidFill>
              </a:rPr>
              <a:t> </a:t>
            </a:r>
            <a:r>
              <a:rPr lang="fr-BE" altLang="en-US" sz="2000" b="1" dirty="0" err="1">
                <a:solidFill>
                  <a:srgbClr val="0F5494"/>
                </a:solidFill>
              </a:rPr>
              <a:t>Act</a:t>
            </a:r>
            <a:r>
              <a:rPr lang="fr-BE" altLang="en-US" sz="2000" b="1" dirty="0">
                <a:solidFill>
                  <a:srgbClr val="0F5494"/>
                </a:solidFill>
              </a:rPr>
              <a:t> </a:t>
            </a:r>
            <a:endParaRPr lang="en-GB" altLang="en-US" sz="2000" b="1" dirty="0">
              <a:solidFill>
                <a:srgbClr val="0F5494"/>
              </a:solidFill>
            </a:endParaRPr>
          </a:p>
          <a:p>
            <a:pPr marL="342900" lvl="0" indent="-34290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BE" altLang="en-US" sz="2000" dirty="0" err="1">
                <a:solidFill>
                  <a:srgbClr val="0F5494"/>
                </a:solidFill>
              </a:rPr>
              <a:t>Cooperation</a:t>
            </a:r>
            <a:r>
              <a:rPr lang="fr-BE" altLang="en-US" sz="2000" dirty="0">
                <a:solidFill>
                  <a:srgbClr val="0F5494"/>
                </a:solidFill>
              </a:rPr>
              <a:t> </a:t>
            </a:r>
            <a:r>
              <a:rPr lang="fr-BE" altLang="en-US" sz="2000" dirty="0" err="1">
                <a:solidFill>
                  <a:srgbClr val="0F5494"/>
                </a:solidFill>
              </a:rPr>
              <a:t>with</a:t>
            </a:r>
            <a:r>
              <a:rPr lang="fr-BE" altLang="en-US" sz="2000" dirty="0">
                <a:solidFill>
                  <a:srgbClr val="0F5494"/>
                </a:solidFill>
              </a:rPr>
              <a:t> </a:t>
            </a:r>
            <a:r>
              <a:rPr lang="en-GB" altLang="en-US" sz="20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ENAT </a:t>
            </a:r>
            <a:endParaRPr lang="en-GB" sz="2000" dirty="0">
              <a:solidFill>
                <a:srgbClr val="0F5494"/>
              </a:solidFill>
            </a:endParaRPr>
          </a:p>
          <a:p>
            <a:endParaRPr lang="en-GB" dirty="0"/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7" y="2565400"/>
            <a:ext cx="2862263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:\Common\GENERAL\PRESENTATIONS\2016_EUDisabilityCar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652963"/>
            <a:ext cx="2909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3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21" y="1563587"/>
            <a:ext cx="7924801" cy="936625"/>
          </a:xfrm>
        </p:spPr>
        <p:txBody>
          <a:bodyPr/>
          <a:lstStyle/>
          <a:p>
            <a:pPr algn="ctr"/>
            <a:r>
              <a:rPr lang="en-GB" altLang="en-US" sz="3000" dirty="0">
                <a:solidFill>
                  <a:srgbClr val="0F5494"/>
                </a:solidFill>
                <a:latin typeface="Verdana"/>
                <a:ea typeface="ＭＳ Ｐゴシック" pitchFamily="34" charset="-128"/>
              </a:rPr>
              <a:t>Major tourism events 2017-2018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27" y="2677202"/>
            <a:ext cx="8086928" cy="951216"/>
          </a:xfrm>
        </p:spPr>
        <p:txBody>
          <a:bodyPr/>
          <a:lstStyle/>
          <a:p>
            <a:pPr marL="0" lvl="0" indent="0" eaLnBrk="0" hangingPunct="0">
              <a:lnSpc>
                <a:spcPct val="120000"/>
              </a:lnSpc>
              <a:buClr>
                <a:srgbClr val="0F5494"/>
              </a:buClr>
              <a:buSzPct val="110000"/>
              <a:buNone/>
              <a:defRPr/>
            </a:pPr>
            <a:r>
              <a:rPr lang="fr-BE" altLang="en-US" sz="1800" b="1" dirty="0">
                <a:solidFill>
                  <a:srgbClr val="0F5494"/>
                </a:solidFill>
                <a:ea typeface="ＭＳ Ｐゴシック" pitchFamily="-108" charset="-128"/>
              </a:rPr>
              <a:t>2017    UN </a:t>
            </a:r>
            <a:r>
              <a:rPr lang="fr-BE" altLang="en-US" sz="1800" b="1" dirty="0" err="1">
                <a:solidFill>
                  <a:srgbClr val="0F5494"/>
                </a:solidFill>
                <a:ea typeface="ＭＳ Ｐゴシック" pitchFamily="-108" charset="-128"/>
              </a:rPr>
              <a:t>Year</a:t>
            </a:r>
            <a:r>
              <a:rPr lang="fr-BE" altLang="en-US" sz="1800" b="1" dirty="0">
                <a:solidFill>
                  <a:srgbClr val="0F5494"/>
                </a:solidFill>
                <a:ea typeface="ＭＳ Ｐゴシック" pitchFamily="-108" charset="-128"/>
              </a:rPr>
              <a:t> of </a:t>
            </a:r>
            <a:r>
              <a:rPr lang="fr-BE" altLang="en-US" sz="1800" b="1" dirty="0" err="1">
                <a:solidFill>
                  <a:srgbClr val="0F5494"/>
                </a:solidFill>
                <a:ea typeface="ＭＳ Ｐゴシック" pitchFamily="-108" charset="-128"/>
              </a:rPr>
              <a:t>Sustainable</a:t>
            </a:r>
            <a:r>
              <a:rPr lang="fr-BE" altLang="en-US" sz="1800" b="1" dirty="0">
                <a:solidFill>
                  <a:srgbClr val="0F5494"/>
                </a:solidFill>
                <a:ea typeface="ＭＳ Ｐゴシック" pitchFamily="-108" charset="-128"/>
              </a:rPr>
              <a:t> </a:t>
            </a:r>
            <a:r>
              <a:rPr lang="fr-BE" altLang="en-US" sz="1800" b="1" dirty="0" err="1">
                <a:solidFill>
                  <a:srgbClr val="0F5494"/>
                </a:solidFill>
                <a:ea typeface="ＭＳ Ｐゴシック" pitchFamily="-108" charset="-128"/>
              </a:rPr>
              <a:t>Tourism</a:t>
            </a:r>
            <a:r>
              <a:rPr lang="fr-BE" altLang="en-US" sz="1800" b="1" dirty="0">
                <a:solidFill>
                  <a:srgbClr val="0F5494"/>
                </a:solidFill>
                <a:ea typeface="ＭＳ Ｐゴシック" pitchFamily="-108" charset="-128"/>
              </a:rPr>
              <a:t> for </a:t>
            </a:r>
            <a:r>
              <a:rPr lang="fr-BE" altLang="en-US" sz="1800" b="1" dirty="0" err="1">
                <a:solidFill>
                  <a:srgbClr val="0F5494"/>
                </a:solidFill>
                <a:ea typeface="ＭＳ Ｐゴシック" pitchFamily="-108" charset="-128"/>
              </a:rPr>
              <a:t>development</a:t>
            </a:r>
            <a:endParaRPr lang="fr-BE" altLang="en-US" sz="1800" b="1" dirty="0">
              <a:solidFill>
                <a:srgbClr val="0F5494"/>
              </a:solidFill>
              <a:ea typeface="ＭＳ Ｐゴシック" pitchFamily="-108" charset="-128"/>
            </a:endParaRPr>
          </a:p>
          <a:p>
            <a:pPr marL="0" lvl="0" indent="0" eaLnBrk="0" hangingPunct="0">
              <a:lnSpc>
                <a:spcPct val="120000"/>
              </a:lnSpc>
              <a:buClr>
                <a:srgbClr val="0F5494"/>
              </a:buClr>
              <a:buSzPct val="110000"/>
              <a:buNone/>
              <a:defRPr/>
            </a:pPr>
            <a:r>
              <a:rPr lang="fr-BE" altLang="en-US" sz="1800" b="1" dirty="0">
                <a:solidFill>
                  <a:srgbClr val="0F5494"/>
                </a:solidFill>
                <a:ea typeface="ＭＳ Ｐゴシック" pitchFamily="-108" charset="-128"/>
              </a:rPr>
              <a:t>2018    EU-China </a:t>
            </a:r>
            <a:r>
              <a:rPr lang="fr-BE" altLang="en-US" sz="1800" b="1" dirty="0" err="1">
                <a:solidFill>
                  <a:srgbClr val="0F5494"/>
                </a:solidFill>
                <a:ea typeface="ＭＳ Ｐゴシック" pitchFamily="-108" charset="-128"/>
              </a:rPr>
              <a:t>Tourism</a:t>
            </a:r>
            <a:r>
              <a:rPr lang="fr-BE" altLang="en-US" sz="1800" b="1" dirty="0">
                <a:solidFill>
                  <a:srgbClr val="0F5494"/>
                </a:solidFill>
                <a:ea typeface="ＭＳ Ｐゴシック" pitchFamily="-108" charset="-128"/>
              </a:rPr>
              <a:t> </a:t>
            </a:r>
            <a:r>
              <a:rPr lang="fr-BE" altLang="en-US" sz="1800" b="1" dirty="0" err="1">
                <a:solidFill>
                  <a:srgbClr val="0F5494"/>
                </a:solidFill>
                <a:ea typeface="ＭＳ Ｐゴシック" pitchFamily="-108" charset="-128"/>
              </a:rPr>
              <a:t>Year</a:t>
            </a:r>
            <a:r>
              <a:rPr lang="fr-BE" altLang="en-US" sz="1800" b="1" dirty="0">
                <a:solidFill>
                  <a:srgbClr val="0F5494"/>
                </a:solidFill>
                <a:ea typeface="ＭＳ Ｐゴシック" pitchFamily="-108" charset="-128"/>
              </a:rPr>
              <a:t> of European Cultural </a:t>
            </a:r>
            <a:r>
              <a:rPr lang="fr-BE" altLang="en-US" sz="1800" b="1" dirty="0" err="1">
                <a:solidFill>
                  <a:srgbClr val="0F5494"/>
                </a:solidFill>
                <a:ea typeface="ＭＳ Ｐゴシック" pitchFamily="-108" charset="-128"/>
              </a:rPr>
              <a:t>Heritage</a:t>
            </a:r>
            <a:endParaRPr lang="fr-BE" altLang="en-US" sz="1800" b="1" dirty="0">
              <a:solidFill>
                <a:srgbClr val="0F5494"/>
              </a:solidFill>
              <a:ea typeface="ＭＳ Ｐゴシック" pitchFamily="-108" charset="-128"/>
            </a:endParaRP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43119"/>
              </p:ext>
            </p:extLst>
          </p:nvPr>
        </p:nvGraphicFramePr>
        <p:xfrm>
          <a:off x="243192" y="3968886"/>
          <a:ext cx="8715983" cy="222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5874139" imgH="1615532" progId="Word.Document.12">
                  <p:embed/>
                </p:oleObj>
              </mc:Choice>
              <mc:Fallback>
                <p:oleObj name="Document" r:id="rId4" imgW="5874139" imgH="1615532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92" y="3968886"/>
                        <a:ext cx="8715983" cy="2225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26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135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44543"/>
                </a:solidFill>
              </a:rPr>
              <a:t>THANK YOU</a:t>
            </a:r>
            <a:br>
              <a:rPr lang="en-GB" sz="2400" b="1" dirty="0" smtClean="0">
                <a:solidFill>
                  <a:srgbClr val="444543"/>
                </a:solidFill>
              </a:rPr>
            </a:br>
            <a:r>
              <a:rPr lang="en-GB" sz="2400" b="1" dirty="0" smtClean="0">
                <a:solidFill>
                  <a:srgbClr val="444543"/>
                </a:solidFill>
              </a:rPr>
              <a:t>FOR YOUR ATTENTION</a:t>
            </a:r>
            <a:endParaRPr lang="en-GB" sz="2400" b="1" dirty="0">
              <a:solidFill>
                <a:srgbClr val="44454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648027"/>
            <a:ext cx="7096125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70815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444543"/>
                </a:solidFill>
              </a:rPr>
              <a:t>European Commission, Tourism website</a:t>
            </a:r>
            <a:r>
              <a:rPr lang="en-GB" sz="1800" dirty="0">
                <a:solidFill>
                  <a:srgbClr val="444543"/>
                </a:solidFill>
              </a:rPr>
              <a:t>:</a:t>
            </a:r>
          </a:p>
          <a:p>
            <a:pPr algn="ctr"/>
            <a:r>
              <a:rPr lang="en-GB" sz="1800" dirty="0">
                <a:solidFill>
                  <a:srgbClr val="444543"/>
                </a:solidFill>
              </a:rPr>
              <a:t>http://ec.europa.eu/growth/sectors/tourism/index_en.htm </a:t>
            </a:r>
            <a:br>
              <a:rPr lang="en-GB" sz="1800" dirty="0">
                <a:solidFill>
                  <a:srgbClr val="444543"/>
                </a:solidFill>
              </a:rPr>
            </a:br>
            <a:endParaRPr lang="en-GB" sz="1800" dirty="0">
              <a:solidFill>
                <a:srgbClr val="44454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0159" y="5929229"/>
            <a:ext cx="1344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mtClean="0">
                <a:solidFill>
                  <a:srgbClr val="444543"/>
                </a:solidFill>
              </a:rPr>
              <a:t>EASME on Twitter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0023" y="5929230"/>
            <a:ext cx="386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444543"/>
                </a:solidFill>
              </a:rPr>
              <a:t>@</a:t>
            </a:r>
            <a:r>
              <a:rPr lang="en-GB" sz="1000" dirty="0">
                <a:solidFill>
                  <a:srgbClr val="444543"/>
                </a:solidFill>
              </a:rPr>
              <a:t>H2020EE • @</a:t>
            </a:r>
            <a:r>
              <a:rPr lang="en-GB" sz="1000" dirty="0" smtClean="0">
                <a:solidFill>
                  <a:srgbClr val="444543"/>
                </a:solidFill>
              </a:rPr>
              <a:t>H2020SME • </a:t>
            </a:r>
            <a:r>
              <a:rPr lang="en-GB" sz="1000" dirty="0">
                <a:solidFill>
                  <a:srgbClr val="444543"/>
                </a:solidFill>
              </a:rPr>
              <a:t>@</a:t>
            </a:r>
            <a:r>
              <a:rPr lang="en-GB" sz="1000" dirty="0" smtClean="0">
                <a:solidFill>
                  <a:srgbClr val="444543"/>
                </a:solidFill>
              </a:rPr>
              <a:t>EEN_EU • @EU_ECOINNO</a:t>
            </a:r>
            <a:endParaRPr lang="en-GB" sz="1000" dirty="0">
              <a:solidFill>
                <a:srgbClr val="44454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30" y="5870792"/>
            <a:ext cx="395309" cy="3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Economic Importance of Tourism</a:t>
            </a:r>
            <a:endParaRPr lang="en-GB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22724"/>
            <a:ext cx="7950200" cy="3529013"/>
          </a:xfrm>
        </p:spPr>
        <p:txBody>
          <a:bodyPr/>
          <a:lstStyle/>
          <a:p>
            <a:pPr marL="342900" lvl="0" indent="-342900" algn="just" eaLnBrk="0" hangingPunct="0">
              <a:spcBef>
                <a:spcPts val="0"/>
              </a:spcBef>
              <a:spcAft>
                <a:spcPts val="1200"/>
              </a:spcAft>
              <a:buClr>
                <a:srgbClr val="2D2D8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rgbClr val="0F5494"/>
                </a:solidFill>
                <a:ea typeface="ＭＳ Ｐゴシック" pitchFamily="34" charset="-128"/>
              </a:rPr>
              <a:t>Europe = </a:t>
            </a:r>
            <a:r>
              <a:rPr lang="en-GB" altLang="en-US" sz="1600" b="1" dirty="0" err="1">
                <a:solidFill>
                  <a:srgbClr val="0F5494"/>
                </a:solidFill>
                <a:ea typeface="ＭＳ Ｐゴシック" pitchFamily="34" charset="-128"/>
              </a:rPr>
              <a:t>Nr</a:t>
            </a:r>
            <a:r>
              <a:rPr lang="en-GB" altLang="en-US" sz="1600" b="1" dirty="0">
                <a:solidFill>
                  <a:srgbClr val="0F5494"/>
                </a:solidFill>
                <a:ea typeface="ＭＳ Ｐゴシック" pitchFamily="34" charset="-128"/>
              </a:rPr>
              <a:t> 1 destination of the world – </a:t>
            </a:r>
            <a:r>
              <a:rPr lang="en-GB" altLang="en-US" sz="1600" dirty="0">
                <a:solidFill>
                  <a:srgbClr val="0F5494"/>
                </a:solidFill>
                <a:ea typeface="ＭＳ Ｐゴシック" pitchFamily="34" charset="-128"/>
              </a:rPr>
              <a:t>620  million international tourist arrivals (2016)</a:t>
            </a:r>
          </a:p>
          <a:p>
            <a:pPr marL="342900" lvl="0" indent="-342900" algn="just" eaLnBrk="0" hangingPunct="0">
              <a:spcBef>
                <a:spcPts val="0"/>
              </a:spcBef>
              <a:spcAft>
                <a:spcPts val="1200"/>
              </a:spcAft>
              <a:buClr>
                <a:srgbClr val="2D2D8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F5494"/>
                </a:solidFill>
                <a:ea typeface="ＭＳ Ｐゴシック" pitchFamily="34" charset="-128"/>
              </a:rPr>
              <a:t>The 3</a:t>
            </a:r>
            <a:r>
              <a:rPr lang="en-US" altLang="en-US" sz="1600" b="1" baseline="30000" dirty="0">
                <a:solidFill>
                  <a:srgbClr val="0F5494"/>
                </a:solidFill>
                <a:ea typeface="ＭＳ Ｐゴシック" pitchFamily="34" charset="-128"/>
              </a:rPr>
              <a:t>rd</a:t>
            </a:r>
            <a:r>
              <a:rPr lang="en-US" altLang="en-US" sz="1600" b="1" dirty="0">
                <a:solidFill>
                  <a:srgbClr val="0F5494"/>
                </a:solidFill>
                <a:ea typeface="ＭＳ Ｐゴシック" pitchFamily="34" charset="-128"/>
              </a:rPr>
              <a:t> largest economic activity in the EU</a:t>
            </a:r>
            <a:r>
              <a:rPr lang="en-US" altLang="en-US" sz="1600" dirty="0">
                <a:solidFill>
                  <a:srgbClr val="0F5494"/>
                </a:solidFill>
                <a:ea typeface="ＭＳ Ｐゴシック" pitchFamily="34" charset="-128"/>
              </a:rPr>
              <a:t> (after distribution and construction)</a:t>
            </a:r>
            <a:endParaRPr lang="en-GB" altLang="en-US" sz="1600" dirty="0">
              <a:solidFill>
                <a:srgbClr val="0F5494"/>
              </a:solidFill>
            </a:endParaRPr>
          </a:p>
          <a:p>
            <a:pPr marL="342900" lvl="0" indent="-342900" algn="just" eaLnBrk="0" hangingPunc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2D2D8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rgbClr val="0F5494"/>
                </a:solidFill>
              </a:rPr>
              <a:t>Dominated by SMEs </a:t>
            </a:r>
            <a:r>
              <a:rPr lang="en-GB" altLang="en-US" sz="1600" dirty="0">
                <a:solidFill>
                  <a:srgbClr val="0F5494"/>
                </a:solidFill>
              </a:rPr>
              <a:t>(&gt;90% = 3.4 million)</a:t>
            </a:r>
            <a:endParaRPr lang="en-GB" altLang="en-US" sz="1600" u="sng" dirty="0">
              <a:solidFill>
                <a:srgbClr val="0F5494"/>
              </a:solidFill>
            </a:endParaRPr>
          </a:p>
          <a:p>
            <a:pPr marL="342900" lvl="0" indent="-342900" algn="just" eaLnBrk="0" hangingPunct="0">
              <a:spcAft>
                <a:spcPct val="30000"/>
              </a:spcAft>
              <a:buClr>
                <a:srgbClr val="2D2D8A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rgbClr val="0F5494"/>
                </a:solidFill>
              </a:rPr>
              <a:t>Direct and indirect contribution</a:t>
            </a:r>
            <a:r>
              <a:rPr lang="en-GB" altLang="en-US" sz="1600" dirty="0">
                <a:solidFill>
                  <a:srgbClr val="0F5494"/>
                </a:solidFill>
              </a:rPr>
              <a:t>:</a:t>
            </a:r>
            <a:endParaRPr lang="fr-FR" altLang="en-US" sz="1600" dirty="0">
              <a:solidFill>
                <a:srgbClr val="0F5494"/>
              </a:solidFill>
            </a:endParaRPr>
          </a:p>
          <a:p>
            <a:pPr marL="1098550" lvl="4" indent="-285750" algn="just">
              <a:lnSpc>
                <a:spcPct val="8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1600" b="1" dirty="0">
                <a:solidFill>
                  <a:srgbClr val="0F5494"/>
                </a:solidFill>
                <a:ea typeface="SimSun" pitchFamily="2" charset="-122"/>
              </a:rPr>
              <a:t>10% of EU GDP</a:t>
            </a:r>
          </a:p>
          <a:p>
            <a:pPr marL="1098550" lvl="4" indent="-285750" algn="just">
              <a:lnSpc>
                <a:spcPct val="8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1600" b="1" dirty="0">
                <a:solidFill>
                  <a:srgbClr val="0F5494"/>
                </a:solidFill>
                <a:ea typeface="SimSun" pitchFamily="2" charset="-122"/>
              </a:rPr>
              <a:t>24 million jobs </a:t>
            </a:r>
            <a:r>
              <a:rPr lang="en-GB" altLang="zh-CN" sz="1600" dirty="0">
                <a:solidFill>
                  <a:srgbClr val="0F5494"/>
                </a:solidFill>
                <a:ea typeface="SimSun" pitchFamily="2" charset="-122"/>
              </a:rPr>
              <a:t>(</a:t>
            </a:r>
            <a:r>
              <a:rPr lang="en-GB" altLang="zh-CN" sz="1600" dirty="0">
                <a:solidFill>
                  <a:srgbClr val="0F5494"/>
                </a:solidFill>
                <a:latin typeface="Arial" charset="0"/>
                <a:ea typeface="SimSun" pitchFamily="2" charset="-122"/>
              </a:rPr>
              <a:t>10 % of the total labour force</a:t>
            </a:r>
            <a:r>
              <a:rPr lang="en-GB" altLang="zh-CN" sz="1600" dirty="0">
                <a:solidFill>
                  <a:srgbClr val="0F5494"/>
                </a:solidFill>
                <a:ea typeface="SimSun" pitchFamily="2" charset="-122"/>
              </a:rPr>
              <a:t>)</a:t>
            </a:r>
          </a:p>
          <a:p>
            <a:pPr marL="1098550" lvl="4" indent="-285750" algn="just">
              <a:lnSpc>
                <a:spcPct val="85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sz="1600" b="1" dirty="0">
                <a:solidFill>
                  <a:srgbClr val="0F5494"/>
                </a:solidFill>
                <a:ea typeface="SimSun" pitchFamily="2" charset="-122"/>
              </a:rPr>
              <a:t>20% </a:t>
            </a:r>
            <a:r>
              <a:rPr lang="en-GB" sz="1600" dirty="0">
                <a:solidFill>
                  <a:srgbClr val="0F5494"/>
                </a:solidFill>
                <a:ea typeface="SimSun" pitchFamily="2" charset="-122"/>
              </a:rPr>
              <a:t>of the employees in the sector are </a:t>
            </a:r>
            <a:r>
              <a:rPr lang="en-GB" sz="1600" b="1" dirty="0">
                <a:solidFill>
                  <a:srgbClr val="0F5494"/>
                </a:solidFill>
                <a:ea typeface="SimSun" pitchFamily="2" charset="-122"/>
              </a:rPr>
              <a:t>aged below 25</a:t>
            </a:r>
            <a:endParaRPr lang="en-GB" altLang="zh-CN" sz="1600" b="1" dirty="0">
              <a:solidFill>
                <a:srgbClr val="0F5494"/>
              </a:solidFill>
              <a:ea typeface="SimSun" pitchFamily="2" charset="-122"/>
            </a:endParaRPr>
          </a:p>
          <a:p>
            <a:pPr marL="812800" lvl="4" indent="0" algn="just">
              <a:lnSpc>
                <a:spcPct val="85000"/>
              </a:lnSpc>
              <a:buClr>
                <a:srgbClr val="0F5494"/>
              </a:buClr>
              <a:buNone/>
              <a:defRPr/>
            </a:pPr>
            <a:endParaRPr lang="en-GB" altLang="zh-CN" sz="1600" b="1" dirty="0">
              <a:solidFill>
                <a:srgbClr val="000000"/>
              </a:solidFill>
              <a:ea typeface="SimSun" pitchFamily="2" charset="-122"/>
            </a:endParaRPr>
          </a:p>
          <a:p>
            <a:pPr marL="342900" lvl="4" indent="-342900" algn="just" eaLnBrk="0" hangingPunc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D2D8A"/>
              </a:buClr>
              <a:buSzPct val="150000"/>
              <a:defRPr/>
            </a:pPr>
            <a:r>
              <a:rPr lang="en-GB" altLang="zh-CN" sz="1600" b="1" dirty="0">
                <a:solidFill>
                  <a:srgbClr val="0F5494"/>
                </a:solidFill>
                <a:ea typeface="+mn-ea"/>
                <a:cs typeface="+mn-cs"/>
              </a:rPr>
              <a:t>Spill-over effects</a:t>
            </a:r>
            <a:r>
              <a:rPr lang="en-GB" altLang="zh-CN" sz="1600" dirty="0">
                <a:solidFill>
                  <a:srgbClr val="0F5494"/>
                </a:solidFill>
                <a:ea typeface="+mn-ea"/>
                <a:cs typeface="+mn-cs"/>
              </a:rPr>
              <a:t>: agro-food, transport, construction, retail, culture, design, etc.</a:t>
            </a:r>
            <a:endParaRPr lang="en-GB" altLang="zh-CN" sz="1600" dirty="0">
              <a:solidFill>
                <a:srgbClr val="0F5494"/>
              </a:solidFill>
              <a:ea typeface="ＭＳ Ｐゴシック" pitchFamily="34" charset="-128"/>
              <a:cs typeface="+mn-cs"/>
            </a:endParaRP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02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Accessibility in Tourism is… </a:t>
            </a:r>
            <a:b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</a:b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66" y="2492375"/>
            <a:ext cx="582246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7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EU tourism in figures</a:t>
            </a:r>
            <a:r>
              <a:rPr lang="en-GB" altLang="en-US" sz="30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500" dirty="0" smtClean="0">
                <a:solidFill>
                  <a:srgbClr val="0F5494"/>
                </a:solidFill>
              </a:rPr>
              <a:t>Generated </a:t>
            </a:r>
            <a:r>
              <a:rPr lang="en-GB" sz="25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€786 billion </a:t>
            </a:r>
            <a:r>
              <a:rPr lang="en-GB" sz="2500" dirty="0">
                <a:solidFill>
                  <a:srgbClr val="0F5494"/>
                </a:solidFill>
              </a:rPr>
              <a:t>gross turnover in 2012 </a:t>
            </a:r>
          </a:p>
          <a:p>
            <a:pPr marL="285750" lvl="2" indent="-285750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5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3%</a:t>
            </a:r>
            <a:r>
              <a:rPr lang="en-GB" sz="25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GB" sz="2500" dirty="0">
                <a:solidFill>
                  <a:srgbClr val="0F5494"/>
                </a:solidFill>
              </a:rPr>
              <a:t>of the total EU GDP</a:t>
            </a:r>
            <a:r>
              <a:rPr lang="fr-BE" sz="2500" dirty="0">
                <a:solidFill>
                  <a:srgbClr val="0F5494"/>
                </a:solidFill>
              </a:rPr>
              <a:t> </a:t>
            </a:r>
            <a:endParaRPr lang="en-GB" sz="2500" dirty="0">
              <a:solidFill>
                <a:srgbClr val="0F5494"/>
              </a:solidFill>
            </a:endParaRPr>
          </a:p>
          <a:p>
            <a:pPr marL="285750" lvl="2" indent="-285750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500" dirty="0">
                <a:solidFill>
                  <a:srgbClr val="0F5494"/>
                </a:solidFill>
              </a:rPr>
              <a:t>It supports </a:t>
            </a:r>
            <a:r>
              <a:rPr lang="en-GB" sz="25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million jobs</a:t>
            </a:r>
          </a:p>
          <a:p>
            <a:pPr marL="285750" lvl="2" indent="-285750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500" dirty="0">
                <a:solidFill>
                  <a:srgbClr val="0F5494"/>
                </a:solidFill>
              </a:rPr>
              <a:t>But: </a:t>
            </a:r>
            <a:r>
              <a:rPr lang="en-GB" sz="25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9%</a:t>
            </a:r>
            <a:r>
              <a:rPr lang="en-GB" sz="2500" dirty="0">
                <a:solidFill>
                  <a:srgbClr val="0F5494"/>
                </a:solidFill>
              </a:rPr>
              <a:t> of Europe's tourism services are fully accessible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15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Lack of accessibility is a cost </a:t>
            </a:r>
            <a:b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</a:br>
            <a: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for the tourism sector!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76" y="2532998"/>
            <a:ext cx="2371550" cy="3292125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80" y="2680748"/>
            <a:ext cx="45656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EU Accessible tourism in figures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10" y="2258911"/>
            <a:ext cx="7950200" cy="3529013"/>
          </a:xfrm>
        </p:spPr>
        <p:txBody>
          <a:bodyPr/>
          <a:lstStyle/>
          <a:p>
            <a:pPr marL="285750" lvl="2" indent="-28575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0F5494"/>
                </a:solidFill>
              </a:rPr>
              <a:t>An additional </a:t>
            </a:r>
            <a:r>
              <a:rPr lang="en-GB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million enterprises </a:t>
            </a:r>
            <a:r>
              <a:rPr lang="en-GB" sz="2800" dirty="0">
                <a:solidFill>
                  <a:srgbClr val="0F5494"/>
                </a:solidFill>
              </a:rPr>
              <a:t>need to provide accessible services to meet future demand </a:t>
            </a:r>
          </a:p>
          <a:p>
            <a:pPr marL="285750" lvl="2" indent="-28575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0F5494"/>
                </a:solidFill>
              </a:rPr>
              <a:t>Improvements could raise its economic contribution by </a:t>
            </a:r>
            <a:r>
              <a:rPr lang="en-GB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25%</a:t>
            </a:r>
            <a:r>
              <a:rPr lang="en-GB" sz="2800" dirty="0">
                <a:solidFill>
                  <a:srgbClr val="0F5494"/>
                </a:solidFill>
              </a:rPr>
              <a:t> </a:t>
            </a:r>
          </a:p>
          <a:p>
            <a:pPr marL="285750" lvl="2" indent="-28575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0F5494"/>
                </a:solidFill>
              </a:rPr>
              <a:t>… and could attract up top </a:t>
            </a:r>
            <a:r>
              <a:rPr lang="en-GB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more international travellers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0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Accessible tourism: what can </a:t>
            </a:r>
            <a:r>
              <a:rPr lang="en-GB" sz="28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we</a:t>
            </a:r>
            <a:r>
              <a:rPr lang="en-GB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+mj-cs"/>
              </a:rPr>
              <a:t> </a:t>
            </a:r>
            <a:r>
              <a:rPr lang="en-GB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do?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3" y="2242243"/>
            <a:ext cx="7950200" cy="148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91875"/>
            <a:ext cx="5976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0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77" y="1495493"/>
            <a:ext cx="7924801" cy="936625"/>
          </a:xfrm>
        </p:spPr>
        <p:txBody>
          <a:bodyPr/>
          <a:lstStyle/>
          <a:p>
            <a:pPr algn="ctr"/>
            <a:r>
              <a:rPr lang="fr-BE" altLang="en-US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THE EUROPEAN COMMISSION AIMS AT: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83" y="2083813"/>
            <a:ext cx="7950200" cy="2439549"/>
          </a:xfrm>
        </p:spPr>
        <p:txBody>
          <a:bodyPr/>
          <a:lstStyle/>
          <a:p>
            <a:pPr marL="342900" lvl="0" indent="-342900" algn="just" eaLnBrk="0" hangingPunct="0">
              <a:spcBef>
                <a:spcPct val="0"/>
              </a:spcBef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F5494"/>
                </a:solidFill>
              </a:rPr>
              <a:t>increasing accessibility in tourism through a </a:t>
            </a:r>
            <a:r>
              <a:rPr lang="en-GB" altLang="en-US" sz="2000" b="1" dirty="0">
                <a:solidFill>
                  <a:srgbClr val="0F5494"/>
                </a:solidFill>
              </a:rPr>
              <a:t>number of actions</a:t>
            </a:r>
          </a:p>
          <a:p>
            <a:pPr marL="342900" lvl="0" indent="-342900" algn="just" eaLnBrk="0" hangingPunct="0">
              <a:spcBef>
                <a:spcPct val="0"/>
              </a:spcBef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GB" altLang="en-US" sz="2000" b="1" dirty="0">
                <a:solidFill>
                  <a:srgbClr val="0F5494"/>
                </a:solidFill>
              </a:rPr>
              <a:t>raising awareness </a:t>
            </a:r>
            <a:r>
              <a:rPr lang="en-GB" altLang="en-US" sz="2000" dirty="0">
                <a:solidFill>
                  <a:srgbClr val="0F5494"/>
                </a:solidFill>
              </a:rPr>
              <a:t>about the growing importance of the "special needs" market segment </a:t>
            </a:r>
          </a:p>
          <a:p>
            <a:pPr marL="342900" lvl="0" indent="-342900" algn="just" eaLnBrk="0" hangingPunct="0">
              <a:spcBef>
                <a:spcPct val="0"/>
              </a:spcBef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GB" altLang="en-US" sz="2000" dirty="0">
                <a:solidFill>
                  <a:srgbClr val="0F5494"/>
                </a:solidFill>
              </a:rPr>
              <a:t>raising the </a:t>
            </a:r>
            <a:r>
              <a:rPr lang="en-GB" altLang="en-US" sz="2000" b="1" dirty="0">
                <a:solidFill>
                  <a:srgbClr val="0F5494"/>
                </a:solidFill>
              </a:rPr>
              <a:t>business opportunity profile </a:t>
            </a:r>
            <a:r>
              <a:rPr lang="en-GB" altLang="en-US" sz="2000" dirty="0">
                <a:solidFill>
                  <a:srgbClr val="0F5494"/>
                </a:solidFill>
              </a:rPr>
              <a:t>of "accessible tourism" as it can boost competitiveness </a:t>
            </a:r>
          </a:p>
        </p:txBody>
      </p:sp>
      <p:pic>
        <p:nvPicPr>
          <p:cNvPr id="4" name="Picture 5" descr="P:\Eden\EDEN\EDEN VI FINAL DOSSIERS\00 BEST PHOTOS\F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3417"/>
            <a:ext cx="2305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:\Eden\EDEN\EDEN VI FINAL DOSSIERS\SLOVENIA\EDEN Slovenia 2013 - Dossiers\1 Photos Laško\07 Iz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3417"/>
            <a:ext cx="25923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:\Eden\EDEN\EDEN VI FINAL DOSSIERS\GREECE\MUNICIPALITY OF MARATHON_WINNING DESTINATION_EDEN VI\PICS\DSC_1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4594529"/>
            <a:ext cx="237648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08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European Commission initiatives </a:t>
            </a:r>
            <a:r>
              <a:rPr lang="fr-BE" altLang="en-US" sz="2800" dirty="0" err="1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related</a:t>
            </a:r>
            <a:r>
              <a:rPr lang="fr-BE" altLang="en-US" sz="2800" dirty="0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 to Accessible </a:t>
            </a:r>
            <a:r>
              <a:rPr lang="fr-BE" altLang="en-US" sz="2800" dirty="0" err="1">
                <a:solidFill>
                  <a:srgbClr val="0F5494"/>
                </a:solidFill>
                <a:latin typeface="Verdana"/>
                <a:ea typeface="+mj-ea"/>
                <a:cs typeface="+mj-cs"/>
              </a:rPr>
              <a:t>Tourism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57" y="2492375"/>
            <a:ext cx="4698460" cy="3529013"/>
          </a:xfrm>
        </p:spPr>
        <p:txBody>
          <a:bodyPr/>
          <a:lstStyle/>
          <a:p>
            <a:pPr marL="342900" lvl="0" indent="-342900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BE" altLang="en-US" sz="1800" dirty="0">
                <a:solidFill>
                  <a:srgbClr val="0F5494"/>
                </a:solidFill>
              </a:rPr>
              <a:t>Calls for </a:t>
            </a:r>
            <a:r>
              <a:rPr lang="fr-BE" altLang="en-US" sz="1800" dirty="0" smtClean="0">
                <a:solidFill>
                  <a:srgbClr val="0F5494"/>
                </a:solidFill>
              </a:rPr>
              <a:t>tenders </a:t>
            </a:r>
            <a:r>
              <a:rPr lang="fr-BE" altLang="en-US" sz="1800" dirty="0">
                <a:solidFill>
                  <a:srgbClr val="0F5494"/>
                </a:solidFill>
              </a:rPr>
              <a:t>for </a:t>
            </a:r>
            <a:r>
              <a:rPr lang="fr-BE" altLang="en-US" sz="1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altLang="en-US" sz="1800" b="1" dirty="0" err="1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tudies</a:t>
            </a:r>
            <a:r>
              <a:rPr lang="en-GB" altLang="en-US" sz="1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42950" lvl="1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1800" dirty="0">
                <a:solidFill>
                  <a:srgbClr val="0F5494"/>
                </a:solidFill>
              </a:rPr>
              <a:t>'Economic impact and travel patterns of accessible tourism in Europe' </a:t>
            </a:r>
          </a:p>
          <a:p>
            <a:pPr marL="742950" lvl="1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1800" dirty="0">
                <a:solidFill>
                  <a:srgbClr val="0F5494"/>
                </a:solidFill>
              </a:rPr>
              <a:t>'Improving information on accessible tourism for disabled people'</a:t>
            </a:r>
          </a:p>
          <a:p>
            <a:pPr marL="742950" lvl="1" algn="just" eaLnBrk="0" hangingPunct="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1800" dirty="0">
                <a:solidFill>
                  <a:srgbClr val="0F5494"/>
                </a:solidFill>
              </a:rPr>
              <a:t> ‘Mapping the skills and training needs to improve accessibility in tourism services’   </a:t>
            </a:r>
            <a:endParaRPr lang="fr-BE" altLang="en-US" sz="1800" b="1" dirty="0">
              <a:solidFill>
                <a:srgbClr val="0F5494"/>
              </a:solidFill>
            </a:endParaRPr>
          </a:p>
          <a:p>
            <a:endParaRPr lang="en-GB" dirty="0"/>
          </a:p>
        </p:txBody>
      </p:sp>
      <p:pic>
        <p:nvPicPr>
          <p:cNvPr id="4" name="Picture 4" descr="P:\Eden\EDEN\EDEN VI FINAL DOSSIERS\NETHERLANDS\Biesbosch\off the roa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7" y="2562100"/>
            <a:ext cx="3453318" cy="3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8162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ASME-PPT-Theme">
      <a:dk1>
        <a:srgbClr val="434445"/>
      </a:dk1>
      <a:lt1>
        <a:srgbClr val="F2F2F2"/>
      </a:lt1>
      <a:dk2>
        <a:srgbClr val="0B6192"/>
      </a:dk2>
      <a:lt2>
        <a:srgbClr val="FFFFFF"/>
      </a:lt2>
      <a:accent1>
        <a:srgbClr val="434544"/>
      </a:accent1>
      <a:accent2>
        <a:srgbClr val="EB775B"/>
      </a:accent2>
      <a:accent3>
        <a:srgbClr val="F8B334"/>
      </a:accent3>
      <a:accent4>
        <a:srgbClr val="97BF0D"/>
      </a:accent4>
      <a:accent5>
        <a:srgbClr val="4DB9C7"/>
      </a:accent5>
      <a:accent6>
        <a:srgbClr val="F2F2F2"/>
      </a:accent6>
      <a:hlink>
        <a:srgbClr val="3AAEF0"/>
      </a:hlink>
      <a:folHlink>
        <a:srgbClr val="434544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5323</TotalTime>
  <Words>397</Words>
  <Application>Microsoft Office PowerPoint</Application>
  <PresentationFormat>Slaidrāde ekrānā (4:3)</PresentationFormat>
  <Paragraphs>59</Paragraphs>
  <Slides>13</Slides>
  <Notes>1</Notes>
  <HiddenSlides>0</HiddenSlides>
  <MMClips>0</MMClips>
  <ScaleCrop>false</ScaleCrop>
  <HeadingPairs>
    <vt:vector size="8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20" baseType="lpstr">
      <vt:lpstr>ＭＳ Ｐゴシック</vt:lpstr>
      <vt:lpstr>SimSun</vt:lpstr>
      <vt:lpstr>Arial</vt:lpstr>
      <vt:lpstr>Verdana</vt:lpstr>
      <vt:lpstr>Wingdings</vt:lpstr>
      <vt:lpstr>blank</vt:lpstr>
      <vt:lpstr>Document</vt:lpstr>
      <vt:lpstr>PowerPoint prezentācija</vt:lpstr>
      <vt:lpstr>Economic Importance of Tourism</vt:lpstr>
      <vt:lpstr>Accessibility in Tourism is…  </vt:lpstr>
      <vt:lpstr>EU tourism in figures </vt:lpstr>
      <vt:lpstr>Lack of accessibility is a cost  for the tourism sector!</vt:lpstr>
      <vt:lpstr>EU Accessible tourism in figures </vt:lpstr>
      <vt:lpstr>Accessible tourism: what can we do?</vt:lpstr>
      <vt:lpstr>THE EUROPEAN COMMISSION AIMS AT: </vt:lpstr>
      <vt:lpstr>European Commission initiatives related to Accessible Tourism</vt:lpstr>
      <vt:lpstr>European Commission initiatives related to accessible tourism                      2/3</vt:lpstr>
      <vt:lpstr>DG GROWTH initiatives related to accessible tourism</vt:lpstr>
      <vt:lpstr>Major tourism events 2017-2018</vt:lpstr>
      <vt:lpstr>PowerPoint prezentācija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LEUNG Derek (EASME)</dc:creator>
  <cp:lastModifiedBy>Juris Pabērzs</cp:lastModifiedBy>
  <cp:revision>103</cp:revision>
  <dcterms:created xsi:type="dcterms:W3CDTF">2015-08-25T14:23:48Z</dcterms:created>
  <dcterms:modified xsi:type="dcterms:W3CDTF">2017-12-05T17:47:20Z</dcterms:modified>
</cp:coreProperties>
</file>